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79"/>
  </p:notesMasterIdLst>
  <p:sldIdLst>
    <p:sldId id="256" r:id="rId2"/>
    <p:sldId id="259" r:id="rId3"/>
    <p:sldId id="353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260" r:id="rId33"/>
    <p:sldId id="311" r:id="rId34"/>
    <p:sldId id="316" r:id="rId35"/>
    <p:sldId id="312" r:id="rId36"/>
    <p:sldId id="313" r:id="rId37"/>
    <p:sldId id="314" r:id="rId38"/>
    <p:sldId id="315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261" r:id="rId58"/>
    <p:sldId id="338" r:id="rId59"/>
    <p:sldId id="339" r:id="rId60"/>
    <p:sldId id="340" r:id="rId61"/>
    <p:sldId id="346" r:id="rId62"/>
    <p:sldId id="329" r:id="rId63"/>
    <p:sldId id="341" r:id="rId64"/>
    <p:sldId id="328" r:id="rId65"/>
    <p:sldId id="342" r:id="rId66"/>
    <p:sldId id="343" r:id="rId67"/>
    <p:sldId id="345" r:id="rId68"/>
    <p:sldId id="344" r:id="rId69"/>
    <p:sldId id="347" r:id="rId70"/>
    <p:sldId id="348" r:id="rId71"/>
    <p:sldId id="349" r:id="rId72"/>
    <p:sldId id="350" r:id="rId73"/>
    <p:sldId id="351" r:id="rId74"/>
    <p:sldId id="352" r:id="rId75"/>
    <p:sldId id="277" r:id="rId76"/>
    <p:sldId id="278" r:id="rId77"/>
    <p:sldId id="279" r:id="rId78"/>
  </p:sldIdLst>
  <p:sldSz cx="24384000" cy="13716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Helvetica Neue" panose="02000503000000020004" pitchFamily="2" charset="0"/>
      <p:regular r:id="rId81"/>
      <p:bold r:id="rId82"/>
      <p:italic r:id="rId83"/>
      <p:boldItalic r:id="rId84"/>
    </p:embeddedFont>
    <p:embeddedFont>
      <p:font typeface="Proxima Nova" panose="02000506030000020004" pitchFamily="2" charset="0"/>
      <p:regular r:id="rId85"/>
      <p:bold r:id="rId86"/>
      <p:italic r:id="rId87"/>
      <p:boldItalic r:id="rId88"/>
    </p:embeddedFont>
    <p:embeddedFont>
      <p:font typeface="Proxima Nova Extrabold" panose="02000506030000020004" pitchFamily="2" charset="0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/>
    <p:restoredTop sz="94595"/>
  </p:normalViewPr>
  <p:slideViewPr>
    <p:cSldViewPr snapToGrid="0" snapToObjects="1">
      <p:cViewPr varScale="1">
        <p:scale>
          <a:sx n="42" d="100"/>
          <a:sy n="42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31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91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16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45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023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885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094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390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52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98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640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603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972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321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73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714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281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880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064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20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41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071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96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942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93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540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831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629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34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75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985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754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126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992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72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554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534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234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5904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2970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39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897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911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5457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8846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903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8621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3443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62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0326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43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317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4309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8268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4567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90863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5156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0752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2711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6443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925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661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780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2909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6563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4924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4191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496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04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06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3 шт.">
  <p:cSld name="Фото — 3 шт.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None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economy.bsu.by/wp-content/uploads/2014/10/econometr_zao_1_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eople.duke.edu/~rnau/whatuse.htm" TargetMode="External"/><Relationship Id="rId4" Type="http://schemas.openxmlformats.org/officeDocument/2006/relationships/hyperlink" Target="http://scikit-learn.org/stable/modules/classes.html#clustering-metric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578" y="-12700"/>
            <a:ext cx="24404726" cy="1372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9717" y="1990911"/>
            <a:ext cx="3575542" cy="9945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/>
        </p:nvSpPr>
        <p:spPr>
          <a:xfrm>
            <a:off x="2496625" y="5640130"/>
            <a:ext cx="21041801" cy="465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6600"/>
              <a:buFont typeface="Arial"/>
              <a:buNone/>
            </a:pPr>
            <a:r>
              <a:rPr lang="ru-RU" sz="66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ЗАНЯТИЕ </a:t>
            </a:r>
            <a:r>
              <a:rPr lang="en-US" sz="66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-RU" sz="66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.0</a:t>
            </a:r>
            <a:endParaRPr sz="50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DFFFB"/>
              </a:buClr>
              <a:buSzPts val="11000"/>
              <a:buFont typeface="Arial"/>
              <a:buNone/>
            </a:pPr>
            <a:r>
              <a:rPr lang="ru-RU" sz="11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Временные ряды</a:t>
            </a:r>
            <a:endParaRPr sz="11000" i="0" u="none" strike="noStrike" cap="none" dirty="0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Box plot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C4EF5B-DC46-7D41-8537-B27CF7E0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62" y="4681072"/>
            <a:ext cx="16699272" cy="84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6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Candle Plot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961A87-E844-EA46-BD10-96B50185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11" y="4311372"/>
            <a:ext cx="15845144" cy="89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9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Вопросы к временным </a:t>
            </a: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рядам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Анализ (где мы сейчас)?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Прогноз (куда мы идем)?</a:t>
            </a:r>
            <a:endParaRPr lang="en-US" sz="7200" dirty="0"/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Поиск аномалий (где было что-то необычное)?</a:t>
            </a:r>
            <a:endParaRPr lang="en-US" sz="7200" dirty="0"/>
          </a:p>
          <a:p>
            <a:pPr lvl="0">
              <a:buClr>
                <a:srgbClr val="525860"/>
              </a:buClr>
              <a:buSzPts val="7000"/>
            </a:pPr>
            <a:endParaRPr lang="ru-RU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0494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</a:t>
            </a: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е временного ряда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0737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Тренд — плавное долгосрочное изменение уровня ряда</a:t>
            </a:r>
            <a:endParaRPr lang="en-US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33793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Сезонность — циклические изменения уровня ряда с постоянным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периодом.</a:t>
            </a: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531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Цикл — изменения уровня ряда с переменным периодом (экономические циклы, периоды </a:t>
            </a:r>
            <a:r>
              <a:rPr lang="ru-RU" sz="7200" dirty="0" err="1"/>
              <a:t>солнечнои</a:t>
            </a:r>
            <a:r>
              <a:rPr lang="ru-RU" sz="7200" dirty="0"/>
              <a:t>̆ активности).</a:t>
            </a:r>
            <a:endParaRPr lang="en-US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9186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Ошибка — непрогнозируемая </a:t>
            </a:r>
            <a:r>
              <a:rPr lang="ru-RU" sz="7200" dirty="0" err="1"/>
              <a:t>случайная</a:t>
            </a:r>
            <a:r>
              <a:rPr lang="ru-RU" sz="7200" dirty="0"/>
              <a:t> компонента ряда.</a:t>
            </a:r>
            <a:endParaRPr lang="en-US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2470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(тренд)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5" name="Picture 1" descr="page8image1744256">
            <a:extLst>
              <a:ext uri="{FF2B5EF4-FFF2-40B4-BE49-F238E27FC236}">
                <a16:creationId xmlns:a16="http://schemas.microsoft.com/office/drawing/2014/main" id="{DB9CD444-DDA0-0348-9125-ED39B428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98" y="4311372"/>
            <a:ext cx="16459200" cy="87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492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(тренд, сезонность)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49" name="Picture 1" descr="page9image1804512">
            <a:extLst>
              <a:ext uri="{FF2B5EF4-FFF2-40B4-BE49-F238E27FC236}">
                <a16:creationId xmlns:a16="http://schemas.microsoft.com/office/drawing/2014/main" id="{ECD842F4-FD24-314A-B483-2F03C5AB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487" y="4311372"/>
            <a:ext cx="17161222" cy="88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384000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2489386" y="6737328"/>
            <a:ext cx="19549606" cy="2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ЦЕЛИ ЗАНЯТИЯ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(сезонность, циклы)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3" name="Picture 1" descr="page10image1781216">
            <a:extLst>
              <a:ext uri="{FF2B5EF4-FFF2-40B4-BE49-F238E27FC236}">
                <a16:creationId xmlns:a16="http://schemas.microsoft.com/office/drawing/2014/main" id="{CE19405E-ACA1-ED42-98C7-4100B841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07" y="4311372"/>
            <a:ext cx="16623782" cy="88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4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(сезонность, циклы)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7" name="Picture 1" descr="page11image1757024">
            <a:extLst>
              <a:ext uri="{FF2B5EF4-FFF2-40B4-BE49-F238E27FC236}">
                <a16:creationId xmlns:a16="http://schemas.microsoft.com/office/drawing/2014/main" id="{E245C8E7-911E-A04E-B984-A055EC27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46" y="4311372"/>
            <a:ext cx="15955274" cy="82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0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Анализ продаж машин в </a:t>
            </a: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</a:t>
            </a: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вебеке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5084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73E2D2-A2BD-7A41-810B-1C7470CA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79" y="3303638"/>
            <a:ext cx="20406238" cy="9374001"/>
          </a:xfrm>
          <a:prstGeom prst="rect">
            <a:avLst/>
          </a:prstGeom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1B0AD932-D5B8-B94A-BA7F-ED3823293CB9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Продажи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1756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Каждый июнь продажи растут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4DC7BC-9EA9-6346-8379-B123869D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74" y="3603449"/>
            <a:ext cx="19845798" cy="98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17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Каждый сентябрь продажи падают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793197-A78F-9840-87BE-D11A798D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31" y="3816984"/>
            <a:ext cx="18832796" cy="93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7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Посмотрим как связана продажа в текущем месяце и в следующем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07037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следующему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12EE1E-555F-1F44-86EC-5651146D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14" y="3816984"/>
            <a:ext cx="9726717" cy="90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 + 2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AB4CDF-13E4-5C46-A996-DCECD13C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25" y="4076388"/>
            <a:ext cx="9783345" cy="91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8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 + 2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AB4CDF-13E4-5C46-A996-DCECD13C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25" y="4076388"/>
            <a:ext cx="9783345" cy="91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Сегодня: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временной ряд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Автокорреляция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Стационарность и как ее достичь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Авторегрессия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Тест Дики-</a:t>
            </a:r>
            <a:r>
              <a:rPr lang="ru-RU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Фуллера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3579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 + 12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1E462-2301-D64E-9ADB-A7E2394C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03" y="3816984"/>
            <a:ext cx="9628940" cy="87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1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22372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Статистическая взаимосвязь (коэффициент корреляции) между последовательностями величин одного ряда, взятыми со сдвигом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𝑅</m:t>
                      </m:r>
                      <m:d>
                        <m:d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𝜏</m:t>
                          </m:r>
                        </m:e>
                      </m:d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oxima Nova"/>
                          <a:sym typeface="Proxima Nova"/>
                        </a:rPr>
                        <m:t>=</m:t>
                      </m:r>
                      <m:f>
                        <m:f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𝐸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((</m:t>
                          </m:r>
                          <m:sSub>
                            <m:sSubPr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−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𝐸𝑦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+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−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𝐸𝑦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)</m:t>
                          </m:r>
                        </m:num>
                        <m:den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𝐷𝑦</m:t>
                          </m:r>
                        </m:den>
                      </m:f>
                    </m:oMath>
                  </m:oMathPara>
                </a14:m>
                <a:endParaRPr lang="en-US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R(</a:t>
                </a:r>
                <a:r>
                  <a:rPr lang="el-GR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τ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)</a:t>
                </a:r>
                <a:r>
                  <a:rPr lang="el-GR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∈ [−1, 1] , τ ∈</a:t>
                </a: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 </a:t>
                </a:r>
                <a:r>
                  <a:rPr lang="el-GR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— </a:t>
                </a: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лаг автокорреляции.</a:t>
                </a:r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356" b="-85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/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solidFill>
                            <a:srgbClr val="52586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m:t>τ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6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для выборки: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𝑅</m:t>
                      </m:r>
                      <m:d>
                        <m:d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𝜏</m:t>
                          </m:r>
                        </m:e>
                      </m:d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oxima Nova"/>
                          <a:sym typeface="Proxima Nova"/>
                        </a:rPr>
                        <m:t>=</m:t>
                      </m:r>
                      <m:f>
                        <m:f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𝑇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𝜏</m:t>
                              </m:r>
                            </m:sup>
                            <m:e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accPr>
                                <m:e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)</m:t>
                              </m:r>
                              <m:r>
                                <a:rPr lang="en-US" sz="7000" i="1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𝑡</m:t>
                                  </m:r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+</m:t>
                                  </m:r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7000" i="1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accPr>
                                <m:e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7000" i="1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𝑖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sSupPr>
                                <m:e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t="-49110" b="-469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/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solidFill>
                            <a:srgbClr val="52586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m:t>τ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951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Для нашего ряда: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3613256-605D-D448-9BCC-35A7DE94C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99793"/>
              </p:ext>
            </p:extLst>
          </p:nvPr>
        </p:nvGraphicFramePr>
        <p:xfrm>
          <a:off x="3227547" y="4852737"/>
          <a:ext cx="16256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5723269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394142509"/>
                    </a:ext>
                  </a:extLst>
                </a:gridCol>
              </a:tblGrid>
              <a:tr h="487096">
                <a:tc>
                  <a:txBody>
                    <a:bodyPr/>
                    <a:lstStyle/>
                    <a:p>
                      <a:pPr algn="ctr"/>
                      <a:r>
                        <a:rPr lang="el-GR" sz="7200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τ</a:t>
                      </a:r>
                      <a:endParaRPr lang="ru-RU" sz="7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R</a:t>
                      </a:r>
                      <a:endParaRPr lang="ru-RU" sz="7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4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1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0.728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2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0.367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4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8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-0.011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5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12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0.919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3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80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dirty="0" err="1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Коррелограмма</a:t>
            </a: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lang="ru-RU" sz="80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 автокорреляций для разных лагов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9112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dirty="0" err="1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Коррелограмма</a:t>
            </a: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lang="ru-RU" sz="80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718A7-B7A2-9544-B3AF-6FA355D0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4311372"/>
            <a:ext cx="13346363" cy="87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55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 err="1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Коррелограмма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13" name="Picture 1" descr="page28image1767776">
            <a:extLst>
              <a:ext uri="{FF2B5EF4-FFF2-40B4-BE49-F238E27FC236}">
                <a16:creationId xmlns:a16="http://schemas.microsoft.com/office/drawing/2014/main" id="{F53A4149-278E-5E42-BD64-CBC1928E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47" y="4311372"/>
            <a:ext cx="16314821" cy="85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73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Значение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0.9 – 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хорошее? А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0.1? 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0.4?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понять какой коэффициент значимый?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0394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2489386" y="6737328"/>
            <a:ext cx="19549606" cy="2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Временной ряд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4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Временной ряд</a:t>
                </a: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y(t)</a:t>
                </a: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Нулевая гипотеза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: </m:t>
                    </m:r>
                    <m:sSub>
                      <m:sSub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𝑟</m:t>
                        </m:r>
                      </m:e>
                      <m:sub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𝜏</m:t>
                        </m:r>
                      </m:sub>
                    </m:sSub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=0</m:t>
                    </m:r>
                  </m:oMath>
                </a14:m>
                <a:endParaRPr lang="en-US" sz="7000" b="0" dirty="0">
                  <a:solidFill>
                    <a:srgbClr val="525860"/>
                  </a:solidFill>
                  <a:latin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Альтернативная гипотеза: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ar-AE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: </m:t>
                    </m:r>
                    <m:sSub>
                      <m:sSubPr>
                        <m:ctrlP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𝑟</m:t>
                        </m:r>
                      </m:e>
                      <m:sub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𝜏</m:t>
                        </m:r>
                      </m:sub>
                    </m:sSub>
                    <m:r>
                      <a:rPr lang="ar-AE" sz="700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≠</m:t>
                    </m:r>
                    <m:r>
                      <a:rPr lang="ar-AE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0</m:t>
                    </m:r>
                  </m:oMath>
                </a14:m>
                <a:endParaRPr lang="ru-RU" sz="7000" dirty="0">
                  <a:solidFill>
                    <a:srgbClr val="525860"/>
                  </a:solidFill>
                  <a:latin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Статистика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</a:t>
                </a:r>
                <a14:m>
                  <m:oMath xmlns:m="http://schemas.openxmlformats.org/officeDocument/2006/math"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𝑇</m:t>
                    </m:r>
                    <m:d>
                      <m:d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pPr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𝑦</m:t>
                            </m:r>
                          </m:e>
                          <m:sup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f>
                      <m:f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𝑟</m:t>
                            </m:r>
                          </m:e>
                          <m:sub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Proxima Nova"/>
                              </a:rPr>
                              <m:t>𝜏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radPr>
                          <m:deg/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𝑇</m:t>
                            </m:r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</m:t>
                            </m:r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Proxima Nova"/>
                              </a:rPr>
                              <m:t>𝜏</m:t>
                            </m:r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Proxima Nova"/>
                              </a:rPr>
                              <m:t>−2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radPr>
                          <m:deg/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7000" b="0" i="1" smtClean="0">
                                    <a:solidFill>
                                      <a:srgbClr val="525860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7000" b="0" i="1" smtClean="0">
                                        <a:solidFill>
                                          <a:srgbClr val="525860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0" b="0" i="1" smtClean="0">
                                        <a:solidFill>
                                          <a:srgbClr val="525860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7000" b="0" i="1" smtClean="0">
                                        <a:solidFill>
                                          <a:srgbClr val="5258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Proxima Nova"/>
                                      </a:rPr>
                                      <m:t>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7000" b="0" i="1" smtClean="0">
                                    <a:solidFill>
                                      <a:srgbClr val="525860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Распределение</a:t>
                </a: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</a:t>
                </a:r>
                <a14:m>
                  <m:oMath xmlns:m="http://schemas.openxmlformats.org/officeDocument/2006/math">
                    <m:r>
                      <a:rPr lang="en-US" sz="7000" b="0" i="1" u="none" strike="noStrike" cap="none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𝑇</m:t>
                    </m:r>
                    <m:d>
                      <m:dPr>
                        <m:ctrlP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7000" b="0" i="1" u="none" strike="noStrike" cap="none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pPr>
                          <m:e>
                            <m:r>
                              <a:rPr lang="en-US" sz="7000" b="0" i="1" u="none" strike="noStrike" cap="none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𝑦</m:t>
                            </m:r>
                          </m:e>
                          <m:sup>
                            <m:r>
                              <a:rPr lang="en-US" sz="7000" b="0" i="1" u="none" strike="noStrike" cap="none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7000" b="0" i="1" u="none" strike="noStrike" cap="none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~</m:t>
                    </m:r>
                    <m:r>
                      <a:rPr lang="en-US" sz="7000" b="0" i="1" u="none" strike="noStrike" cap="none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𝑆𝑡</m:t>
                    </m:r>
                    <m:d>
                      <m:dPr>
                        <m:ctrlP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</m:t>
                        </m:r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𝜏</m:t>
                        </m:r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−2</m:t>
                        </m:r>
                      </m:e>
                    </m:d>
                  </m:oMath>
                </a14:m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6050" b="-9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98837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t(k)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8FF41-B5F7-DF4A-A13C-AF1B6990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36" y="4311372"/>
            <a:ext cx="13751093" cy="84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81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Стационарность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0187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Строгая стационарность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Ряд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называется строго стационарным если для любого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s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совместное распределение вероятностей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y(t), y(t+1), …, y(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y+k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совпадает с совместным распределением вероятностей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s), y(t+s+1), …, y(</a:t>
            </a:r>
            <a:r>
              <a:rPr lang="en-US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y+s+k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25C8C4-5953-3A40-87B6-545A7561BC5C}"/>
              </a:ext>
            </a:extLst>
          </p:cNvPr>
          <p:cNvSpPr/>
          <p:nvPr/>
        </p:nvSpPr>
        <p:spPr>
          <a:xfrm>
            <a:off x="11351866" y="6704112"/>
            <a:ext cx="1680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y(t), y(t+1), …, y(</a:t>
            </a:r>
            <a:r>
              <a:rPr lang="en-US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y+k</a:t>
            </a:r>
            <a:r>
              <a:rPr lang="en-US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18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Слабая стационарность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Ряд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называется слабо стационарным если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E(y(t))=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const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cov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(y(t), y(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t+s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зависит только от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2179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8000" b="1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Всякий строго стационарный ряд так же и слабо стационарен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42866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8000" b="1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1. Стационарный ряд легче предсказывать. Можно предположить, что статистические свойства в будущем не изменятся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2. В большинство моделей рядов закладывается гипотеза о стационарности. Это означает, что получаемые оценки будут надежными только в случае стационарности ряда.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2182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8000" b="1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Тренд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нестационарность</a:t>
            </a:r>
            <a:endParaRPr lang="ru-RU" sz="70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Сезонность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ru-RU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нестационарность</a:t>
            </a:r>
            <a:endParaRPr lang="ru-RU"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Цикл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=&gt; ? 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75516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481" name="Picture 1" descr="page33image1809216">
            <a:extLst>
              <a:ext uri="{FF2B5EF4-FFF2-40B4-BE49-F238E27FC236}">
                <a16:creationId xmlns:a16="http://schemas.microsoft.com/office/drawing/2014/main" id="{FA83B016-F4FB-BD49-BFA2-6231C693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35" y="2053122"/>
            <a:ext cx="14221326" cy="112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40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Как сделать ряд стационарным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3961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ВРЕМЕННОЙ РЯД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en" sz="7200" dirty="0"/>
              <a:t>y1, ..., </a:t>
            </a:r>
            <a:r>
              <a:rPr lang="en" sz="7200" dirty="0" err="1"/>
              <a:t>yT</a:t>
            </a:r>
            <a:r>
              <a:rPr lang="en" sz="7200" dirty="0"/>
              <a:t> , ..., </a:t>
            </a:r>
            <a:r>
              <a:rPr lang="ru-RU" sz="7200" dirty="0"/>
              <a:t>где </a:t>
            </a:r>
            <a:r>
              <a:rPr lang="en" sz="7200" dirty="0" err="1"/>
              <a:t>yt</a:t>
            </a:r>
            <a:r>
              <a:rPr lang="en" sz="7200" dirty="0"/>
              <a:t> ∈ R, – </a:t>
            </a:r>
            <a:r>
              <a:rPr lang="ru-RU" sz="7200" b="1" dirty="0"/>
              <a:t>значения</a:t>
            </a:r>
            <a:r>
              <a:rPr lang="ru-RU" sz="7200" dirty="0"/>
              <a:t> признака, измеренные через </a:t>
            </a:r>
            <a:r>
              <a:rPr lang="ru-RU" sz="7200" b="1" dirty="0"/>
              <a:t>постоянные</a:t>
            </a:r>
            <a:r>
              <a:rPr lang="ru-RU" sz="7200" dirty="0"/>
              <a:t> временные интервалы.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07053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Для рядов с монотонно меняющейся дисперсией – логарифмирование</a:t>
                </a:r>
              </a:p>
              <a:p>
                <a:pPr lvl="0">
                  <a:buClr>
                    <a:srgbClr val="525860"/>
                  </a:buClr>
                  <a:buSzPts val="7000"/>
                </a:pPr>
                <a:endParaRPr lang="ru-RU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700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sSubSup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𝑡</m:t>
                          </m:r>
                        </m:sub>
                        <m:sup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′</m:t>
                          </m:r>
                        </m:sup>
                      </m:sSubSup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7000" b="0" i="0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  <m:t>, </m:t>
                                  </m:r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𝜆</m:t>
                                  </m:r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𝜆</m:t>
                                      </m:r>
                                    </m:sup>
                                  </m:sSubSup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, 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𝜆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 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172242" b="-477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83730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77" name="Picture 1" descr="page40image1742464">
            <a:extLst>
              <a:ext uri="{FF2B5EF4-FFF2-40B4-BE49-F238E27FC236}">
                <a16:creationId xmlns:a16="http://schemas.microsoft.com/office/drawing/2014/main" id="{2B06C6EB-753A-EF4D-88D4-98ADD08B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8" y="4311372"/>
            <a:ext cx="22809200" cy="90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90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прогноза нужно применять обратное преобразование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Лямбда - не очень строгий параметр, его можно спокойн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о округлять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74592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Дифференцирование – переход к попарным разностям. Позволяет избавиться от тренда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4340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Сезонное дифференцирование – вычитаем не предыдущее значение, а сдвинутое на сезон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46338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Дифференцировать можно несколько раз подряд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84861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97" name="Picture 1" descr="page44image1767104">
            <a:extLst>
              <a:ext uri="{FF2B5EF4-FFF2-40B4-BE49-F238E27FC236}">
                <a16:creationId xmlns:a16="http://schemas.microsoft.com/office/drawing/2014/main" id="{07170D5D-7F23-DB4E-936E-26C5DAC9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60" y="4311372"/>
            <a:ext cx="12823974" cy="87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31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15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Модель авторегрессии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Модель авторегрессии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– пытаемся предсказать ряд по его же наблюдениям в прошлом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91417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Модель авторегрессии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𝑖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=1</m:t>
                          </m:r>
                        </m:sub>
                        <m:sup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 – </a:t>
                </a: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свободный член</a:t>
                </a:r>
                <a:endParaRPr lang="en-US"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b(</a:t>
                </a:r>
                <a:r>
                  <a:rPr lang="en-US" sz="7000" dirty="0" err="1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i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) – </a:t>
                </a: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коэффициенты регрессии</a:t>
                </a: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eps - </a:t>
                </a: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остаток</a:t>
                </a:r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98932" b="-134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7947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E426A-B021-584F-AFB0-E7C1E8FD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09" y="4622077"/>
            <a:ext cx="17104547" cy="81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11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Модель авторегрессии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𝐴𝑅</m:t>
                          </m:r>
                          <m:d>
                            <m:d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d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1</m:t>
                              </m:r>
                            </m:e>
                          </m:d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: 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t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46973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15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ТЕСТ ДИКИ-ФУЛЛЕРА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8194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Тест Дики </a:t>
            </a:r>
            <a:r>
              <a:rPr lang="ru-RU" sz="8000" b="1" i="0" u="none" strike="noStrike" cap="none" dirty="0" err="1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Фуллера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Проверяем гипотезу не стационарности против стационарности</a:t>
            </a: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34209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Техническая идея теста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7000" b="0" i="0" u="none" strike="noStrike" cap="none" dirty="0">
                  <a:solidFill>
                    <a:srgbClr val="525860"/>
                  </a:solidFill>
                  <a:latin typeface="Proxima Nova"/>
                  <a:ea typeface="Cambria Math" panose="02040503050406030204" pitchFamily="18" charset="0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ru-RU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−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ru-RU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ru-RU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−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ru-RU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7000" dirty="0">
                  <a:solidFill>
                    <a:srgbClr val="525860"/>
                  </a:solidFill>
                  <a:latin typeface="Proxima Nova"/>
                  <a:ea typeface="Cambria Math" panose="02040503050406030204" pitchFamily="18" charset="0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∆</m:t>
                          </m:r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+(</m:t>
                      </m:r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r>
                        <a:rPr lang="ru-RU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−1)</m:t>
                      </m:r>
                      <m:sSub>
                        <m:sSubPr>
                          <m:ctrlP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b="-64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51096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Единичный корень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Говорят, что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имеет единичный корень, если ряд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– y(t-1)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стационарен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имеет единичный корень, то ряд не стационарен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79646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Виды </a:t>
            </a: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Без константы</a:t>
                </a:r>
                <a:r>
                  <a:rPr lang="en-US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ru-RU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𝑏</m:t>
                    </m:r>
                    <m:r>
                      <a:rPr lang="ru-RU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−1)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константой</a:t>
                </a:r>
                <a:r>
                  <a:rPr lang="en-US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 (</m:t>
                    </m:r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𝑏</m:t>
                    </m:r>
                    <m:r>
                      <a:rPr lang="ru-RU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−1)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трендом</a:t>
                </a:r>
                <a:r>
                  <a:rPr lang="en-US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d>
                      <m:dPr>
                        <m:ctrlPr>
                          <a:rPr lang="ru-RU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𝑏</m:t>
                        </m:r>
                        <m:r>
                          <a:rPr lang="ru-RU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𝑐𝑡</m:t>
                    </m:r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endParaRPr lang="en-US"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7117" b="-6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3788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Расширенный тест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Является 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модификациеи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̆ теста Дики-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Фуллера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, необходимость введения связана с тем, что рассматриваемый процесс может являться авторегрессией не первого, а более высокого порядка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12572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Расширенный тест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В каждое уравнение теста вводятся 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авторегрессионные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переменные (лаги) переменной разности для коррекции возможной коррелированности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случайных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отклонений тестируемой модели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355372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Расширенный тест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Без константы</a:t>
                </a:r>
                <a:r>
                  <a:rPr lang="en-US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d>
                      <m:dPr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𝑏</m:t>
                        </m:r>
                        <m: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ru-RU" sz="54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𝑖</m:t>
                        </m:r>
                        <m:r>
                          <a:rPr lang="en-US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=1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𝑑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roxima Nova"/>
                                <a:sym typeface="Proxima Nova"/>
                              </a:rPr>
                              <m:t>∆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𝑡</m:t>
                            </m:r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−</m:t>
                            </m:r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54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константой</a:t>
                </a:r>
                <a:r>
                  <a:rPr lang="en-US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 (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𝑏</m:t>
                    </m:r>
                    <m:r>
                      <a:rPr lang="ru-RU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−1)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ru-RU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𝑖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=1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𝑑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roxima Nova"/>
                                <a:sym typeface="Proxima Nova"/>
                              </a:rPr>
                              <m:t>∆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−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54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трендом</a:t>
                </a:r>
                <a:r>
                  <a:rPr lang="en-US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d>
                      <m:dPr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𝑏</m:t>
                        </m:r>
                        <m: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𝑐𝑡</m:t>
                    </m:r>
                    <m:r>
                      <a:rPr lang="ru-RU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𝑖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=1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𝑑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roxima Nova"/>
                                <a:sym typeface="Proxima Nova"/>
                              </a:rPr>
                              <m:t>∆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−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54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1835" t="-36655" b="-35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2438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ВИЗУАЛЬНАЯ ПРОВЕРКА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1744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Примеры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Финансовый сектор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Показания датчиков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Объемы продаж/производства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Телеметрия </a:t>
            </a:r>
            <a:r>
              <a:rPr lang="en-US" sz="7200" dirty="0"/>
              <a:t>it-</a:t>
            </a:r>
            <a:r>
              <a:rPr lang="ru-RU" sz="7200" dirty="0"/>
              <a:t>систем (</a:t>
            </a:r>
            <a:r>
              <a:rPr lang="en-US" sz="7200" dirty="0" err="1"/>
              <a:t>rps</a:t>
            </a:r>
            <a:r>
              <a:rPr lang="en-US" sz="7200" dirty="0"/>
              <a:t>/</a:t>
            </a:r>
            <a:r>
              <a:rPr lang="ru-RU" sz="7200" dirty="0"/>
              <a:t>утилизация </a:t>
            </a:r>
            <a:r>
              <a:rPr lang="en-US" sz="7200" dirty="0" err="1"/>
              <a:t>cpu</a:t>
            </a:r>
            <a:r>
              <a:rPr lang="en-US" sz="7200" dirty="0"/>
              <a:t>/</a:t>
            </a:r>
            <a:r>
              <a:rPr lang="ru-RU" sz="7200" dirty="0"/>
              <a:t>памяти и </a:t>
            </a:r>
            <a:r>
              <a:rPr lang="ru-RU" sz="7200" dirty="0" err="1"/>
              <a:t>тп</a:t>
            </a:r>
            <a:r>
              <a:rPr lang="ru-RU" sz="7200" dirty="0"/>
              <a:t>)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en-US" sz="7200" dirty="0"/>
              <a:t>…</a:t>
            </a:r>
            <a:endParaRPr lang="ru-RU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33612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График автокорреляций (</a:t>
            </a:r>
            <a:r>
              <a:rPr lang="en-US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ACF)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Независимо от значений в первом лаге, быстро убывает после несколько первых значений.</a:t>
            </a:r>
          </a:p>
          <a:p>
            <a:pPr>
              <a:buClr>
                <a:srgbClr val="525860"/>
              </a:buClr>
              <a:buSzPts val="7000"/>
            </a:pPr>
            <a:endParaRPr lang="en-US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Значения в первом лаге, т.е. 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ACF(1),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близки к единице, а затем медленно убывает по угасающей экспоненте(синусоиде)</a:t>
            </a:r>
            <a:endParaRPr lang="ar-AE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79762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Частичная автокорреляция(</a:t>
            </a: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P</a:t>
            </a:r>
            <a:r>
              <a:rPr lang="en-US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ACF)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rgbClr val="525860"/>
              </a:buClr>
              <a:buSzPts val="7000"/>
            </a:pP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определяется как значение коэффициента корреляции между случайными величинами </a:t>
            </a:r>
            <a:r>
              <a:rPr lang="en" sz="54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n" sz="54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Xt+k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очищенными от влияния “промежуточных” случайных величин  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Xt+1 , …, </a:t>
            </a:r>
            <a:r>
              <a:rPr lang="en" sz="54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Xt+k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–1 .</a:t>
            </a:r>
            <a:endParaRPr lang="ar-AE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87817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Частичная автокорреляция(</a:t>
            </a: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P</a:t>
            </a:r>
            <a:r>
              <a:rPr lang="en-US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ACF)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Также быстро убывает после несколько первых значений</a:t>
            </a:r>
          </a:p>
          <a:p>
            <a:pPr>
              <a:buClr>
                <a:srgbClr val="525860"/>
              </a:buClr>
              <a:buSzPts val="7000"/>
            </a:pPr>
            <a:endParaRPr lang="ru-RU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Значение в первом лаге 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ACF(1)=PACF(1)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близко к единице, однако остальные значения коэффициентов корреляции статистически незначимы, т.е. значения функций не выходят за пределы доверительного интервала.</a:t>
            </a:r>
            <a:endParaRPr lang="ar-AE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691133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Визуальная проверка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85" name="Picture 1" descr="page14image1768000">
            <a:extLst>
              <a:ext uri="{FF2B5EF4-FFF2-40B4-BE49-F238E27FC236}">
                <a16:creationId xmlns:a16="http://schemas.microsoft.com/office/drawing/2014/main" id="{1E2A2283-2DFF-F745-9A77-32A2B617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06" y="4311372"/>
            <a:ext cx="16002000" cy="9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19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614613" y="3325099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Для проверки на стационарность рекомендуется комбинировать ДФ и визуальные методы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21531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2447677" y="6706553"/>
            <a:ext cx="19549606" cy="2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ПОЛЕЗНЫЕ МАТЕРИАЛЫ</a:t>
            </a:r>
            <a:endParaRPr sz="12000" i="0" u="none" strike="noStrike" cap="none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08" name="Google Shape;208;p31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2567860" y="2949076"/>
            <a:ext cx="18471653" cy="521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http://economy.bsu.by/wp-content/uploads/2014/10/econometr_zao_1_2.pdf</a:t>
            </a:r>
            <a:endParaRPr lang="en" sz="5400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https://www.youtube.com/watch?v=u433nrxdf5k&amp;frags=pl%2Cwn</a:t>
            </a:r>
          </a:p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http://people.duke.edu/~rnau/whatuse.htm</a:t>
            </a:r>
            <a:endParaRPr lang="en" sz="5400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https://machinelearningmastery.com/decompose-time-series-data-trend-seasonality/</a:t>
            </a:r>
            <a:endParaRPr sz="5400" b="0" i="0" u="sng" strike="noStrike" cap="none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4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2567860" y="1029383"/>
            <a:ext cx="19370677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ПОЛЕЗНЫЕ МАТЕРИАЛЫ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" name="Google Shape;215;p32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608126" cy="137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2873173" y="9598400"/>
            <a:ext cx="117276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7000"/>
              <a:buFont typeface="Arial"/>
              <a:buNone/>
            </a:pPr>
            <a:r>
              <a:rPr lang="ru-RU" sz="7000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Сапрыкин Артур</a:t>
            </a:r>
            <a:endParaRPr sz="7000" i="0" u="none" strike="noStrike" cap="none" dirty="0">
              <a:solidFill>
                <a:srgbClr val="FDFF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873175" y="6255450"/>
            <a:ext cx="202155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AFD2"/>
              </a:buClr>
              <a:buSzPts val="13000"/>
              <a:buFont typeface="Arial"/>
              <a:buNone/>
            </a:pPr>
            <a:r>
              <a:rPr lang="ru-RU" sz="1300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Спасибо за внимание!</a:t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6" name="Google Shape;226;p33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3166" y="1856912"/>
            <a:ext cx="5749711" cy="159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Способы визуализации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Простой график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Ящик с усами (</a:t>
            </a:r>
            <a:r>
              <a:rPr lang="en-US" sz="7200" dirty="0"/>
              <a:t>box plot)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Свечи </a:t>
            </a:r>
            <a:r>
              <a:rPr lang="en-US" sz="7200" dirty="0"/>
              <a:t>(candles)</a:t>
            </a:r>
          </a:p>
          <a:p>
            <a:pPr lvl="0">
              <a:buClr>
                <a:srgbClr val="525860"/>
              </a:buClr>
              <a:buSzPts val="7000"/>
            </a:pPr>
            <a:endParaRPr lang="ru-RU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5086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Простой график: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AD59EE-725F-5044-AE30-33608645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731" y="5232830"/>
            <a:ext cx="14190734" cy="71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948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Campus">
      <a:dk1>
        <a:srgbClr val="595959"/>
      </a:dk1>
      <a:lt1>
        <a:srgbClr val="FFFFFF"/>
      </a:lt1>
      <a:dk2>
        <a:srgbClr val="53585F"/>
      </a:dk2>
      <a:lt2>
        <a:srgbClr val="FFFFFF"/>
      </a:lt2>
      <a:accent1>
        <a:srgbClr val="532476"/>
      </a:accent1>
      <a:accent2>
        <a:srgbClr val="672C94"/>
      </a:accent2>
      <a:accent3>
        <a:srgbClr val="8A3CC4"/>
      </a:accent3>
      <a:accent4>
        <a:srgbClr val="A162D0"/>
      </a:accent4>
      <a:accent5>
        <a:srgbClr val="CBA8E6"/>
      </a:accent5>
      <a:accent6>
        <a:srgbClr val="E7D9EF"/>
      </a:accent6>
      <a:hlink>
        <a:srgbClr val="FF0000"/>
      </a:hlink>
      <a:folHlink>
        <a:srgbClr val="961B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1309</Words>
  <Application>Microsoft Macintosh PowerPoint</Application>
  <PresentationFormat>Custom</PresentationFormat>
  <Paragraphs>234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Helvetica Neue</vt:lpstr>
      <vt:lpstr>Proxima Nova</vt:lpstr>
      <vt:lpstr>Cambria Math</vt:lpstr>
      <vt:lpstr>Proxima Nova Extrabold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25</cp:revision>
  <dcterms:modified xsi:type="dcterms:W3CDTF">2020-04-11T12:23:54Z</dcterms:modified>
</cp:coreProperties>
</file>